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Instrument Sans Medium" pitchFamily="2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/>
    <p:restoredTop sz="94610"/>
  </p:normalViewPr>
  <p:slideViewPr>
    <p:cSldViewPr snapToGrid="0" snapToObjects="1">
      <p:cViewPr>
        <p:scale>
          <a:sx n="68" d="100"/>
          <a:sy n="68" d="100"/>
        </p:scale>
        <p:origin x="1520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87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n-RU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84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8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of textual similarities and key terms in songs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92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Purpose: analyze textual similarity and key terms in three songs (Russian language)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244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Tasks include computing TF-IDF and comparing vectorization methods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295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consists of 3 manually provided song lyrics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716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Methods applied: TF-IDF, CountVectorizer, Word2Vec, Doc2Vec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138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Final goal: determine most and least common terms across songs</a:t>
            </a:r>
            <a:endParaRPr lang="en-US" sz="1750" dirty="0"/>
          </a:p>
        </p:txBody>
      </p:sp>
      <p:pic>
        <p:nvPicPr>
          <p:cNvPr id="11" name="Picture 10" descr="A microphone with notes flying out of it&#10;&#10;AI-generated content may be incorrect.">
            <a:extLst>
              <a:ext uri="{FF2B5EF4-FFF2-40B4-BE49-F238E27FC236}">
                <a16:creationId xmlns:a16="http://schemas.microsoft.com/office/drawing/2014/main" id="{C5AE2F2B-5E31-881C-1D7B-F6A97FD8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8476"/>
            <a:ext cx="5486400" cy="82011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299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036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58647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5" name="Text 3"/>
          <p:cNvSpPr/>
          <p:nvPr/>
        </p:nvSpPr>
        <p:spPr>
          <a:xfrm>
            <a:off x="793790" y="363295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IMDB dataset from Google Drive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31036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458647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8" name="Text 6"/>
          <p:cNvSpPr/>
          <p:nvPr/>
        </p:nvSpPr>
        <p:spPr>
          <a:xfrm>
            <a:off x="5216962" y="363295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Cleaned dataset and prepared text–label pairs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31036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458647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1" name="Text 9"/>
          <p:cNvSpPr/>
          <p:nvPr/>
        </p:nvSpPr>
        <p:spPr>
          <a:xfrm>
            <a:off x="9640133" y="3632954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Downloaded NLTK stopwords and tokenizers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47384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093494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4" name="Text 12"/>
          <p:cNvSpPr/>
          <p:nvPr/>
        </p:nvSpPr>
        <p:spPr>
          <a:xfrm>
            <a:off x="793790" y="5267801"/>
            <a:ext cx="42108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Split data into </a:t>
            </a:r>
            <a:r>
              <a:rPr lang="en-US" sz="22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</a:t>
            </a: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22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</a:t>
            </a: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sets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428548" y="47384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093494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7" name="Text 15"/>
          <p:cNvSpPr/>
          <p:nvPr/>
        </p:nvSpPr>
        <p:spPr>
          <a:xfrm>
            <a:off x="7428548" y="5267801"/>
            <a:ext cx="64079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Applied BERT tokenizer to convert text into token IDs and attention masks</a:t>
            </a:r>
            <a:endParaRPr lang="en-US" sz="2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FCF6D-3960-DC6B-872F-8541887968B1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532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 Setup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5024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Loaded a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pre-trained BERT base model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a classification head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446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up device configuration (CPU/GPU) for training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868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Fixed random seeds to ensure reproducibility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290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custom PyTorch Dataset and DataLoader objects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712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Defined batch size (16) and training hyperparameters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3E6810-17AC-5FB9-38EE-5A3F81884A01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6857"/>
            <a:ext cx="4113728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Training Pipeline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1492329"/>
            <a:ext cx="1028343" cy="12340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3816" y="169795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Optimizer: </a:t>
            </a:r>
            <a:r>
              <a:rPr lang="en-US" sz="20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AdamW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953816" y="2142530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standard BERT learning rate (2e-5)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2" y="2726412"/>
            <a:ext cx="1028343" cy="12340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3816" y="293203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Scheduler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953816" y="3376613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learning-rate decay with warm-up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52" y="3960495"/>
            <a:ext cx="1028343" cy="12340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3816" y="4166116"/>
            <a:ext cx="321361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Trained model for </a:t>
            </a:r>
            <a:r>
              <a:rPr lang="en-US" sz="20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 epochs</a:t>
            </a:r>
            <a:endParaRPr lang="en-US" sz="2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52" y="5194578"/>
            <a:ext cx="1028343" cy="12340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53816" y="5400199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each batch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953816" y="5844778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forward pass → loss computation → backward pass → weight update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52" y="6428661"/>
            <a:ext cx="1028343" cy="123408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953816" y="6634282"/>
            <a:ext cx="2939772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Saved model checkpoint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1953816" y="7078861"/>
            <a:ext cx="1195673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</a:t>
            </a:r>
            <a:r>
              <a:rPr lang="en-US" sz="160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F1-score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during training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19B97D-7261-348D-E6CD-CEA61FFCBC71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4191119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Evaluation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03058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model to evaluation mode, disabled gradient computation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3425" y="2126933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Collected predictions and true labels across the test set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2650808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Computed classification metrics: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3425" y="3174682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3425" y="3583305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Precision, Recall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3425" y="3991928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F1-score</a:t>
            </a: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(main metric used to select best model)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3425" y="4515803"/>
            <a:ext cx="6326148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Generated a complete </a:t>
            </a:r>
            <a:r>
              <a:rPr lang="en-US" sz="16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classification report</a:t>
            </a:r>
            <a:endParaRPr lang="en-US" sz="16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9007DD-FF05-81B5-91A1-0799A611FD87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3" name="Picture 12" descr="A graph with a red line&#10;&#10;AI-generated content may be incorrect.">
            <a:extLst>
              <a:ext uri="{FF2B5EF4-FFF2-40B4-BE49-F238E27FC236}">
                <a16:creationId xmlns:a16="http://schemas.microsoft.com/office/drawing/2014/main" id="{3485C090-89C5-8178-886D-A94F55EA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573" y="1444308"/>
            <a:ext cx="7340600" cy="5765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331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Inference Example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773918"/>
            <a:ext cx="6407944" cy="1223248"/>
          </a:xfrm>
          <a:prstGeom prst="roundRect">
            <a:avLst>
              <a:gd name="adj" fmla="val 11960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RU"/>
          </a:p>
        </p:txBody>
      </p:sp>
      <p:sp>
        <p:nvSpPr>
          <p:cNvPr id="4" name="Shape 2"/>
          <p:cNvSpPr/>
          <p:nvPr/>
        </p:nvSpPr>
        <p:spPr>
          <a:xfrm>
            <a:off x="763310" y="2773918"/>
            <a:ext cx="121920" cy="1223248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5" name="Text 3"/>
          <p:cNvSpPr/>
          <p:nvPr/>
        </p:nvSpPr>
        <p:spPr>
          <a:xfrm>
            <a:off x="1142524" y="3031212"/>
            <a:ext cx="58019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Implemented a function to classify a single review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28548" y="2773918"/>
            <a:ext cx="6408063" cy="1223248"/>
          </a:xfrm>
          <a:prstGeom prst="roundRect">
            <a:avLst>
              <a:gd name="adj" fmla="val 11960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RU"/>
          </a:p>
        </p:txBody>
      </p:sp>
      <p:sp>
        <p:nvSpPr>
          <p:cNvPr id="7" name="Shape 5"/>
          <p:cNvSpPr/>
          <p:nvPr/>
        </p:nvSpPr>
        <p:spPr>
          <a:xfrm>
            <a:off x="7398067" y="2773918"/>
            <a:ext cx="121920" cy="1223248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8" name="Text 6"/>
          <p:cNvSpPr/>
          <p:nvPr/>
        </p:nvSpPr>
        <p:spPr>
          <a:xfrm>
            <a:off x="7777282" y="3031212"/>
            <a:ext cx="58020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Tokenized new text and ran it through the fine-tuned BERT model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4223980"/>
            <a:ext cx="6407944" cy="2252305"/>
          </a:xfrm>
          <a:prstGeom prst="roundRect">
            <a:avLst>
              <a:gd name="adj" fmla="val 649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RU"/>
          </a:p>
        </p:txBody>
      </p:sp>
      <p:sp>
        <p:nvSpPr>
          <p:cNvPr id="10" name="Shape 8"/>
          <p:cNvSpPr/>
          <p:nvPr/>
        </p:nvSpPr>
        <p:spPr>
          <a:xfrm>
            <a:off x="763310" y="4223980"/>
            <a:ext cx="121920" cy="2252305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1" name="Text 9"/>
          <p:cNvSpPr/>
          <p:nvPr/>
        </p:nvSpPr>
        <p:spPr>
          <a:xfrm>
            <a:off x="1142524" y="4481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Output included: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42524" y="4971693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Predicted class label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42524" y="5413891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Positive/negative probabilities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42524" y="585608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Inference time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223980"/>
            <a:ext cx="6408063" cy="2252305"/>
          </a:xfrm>
          <a:prstGeom prst="roundRect">
            <a:avLst>
              <a:gd name="adj" fmla="val 649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RU"/>
          </a:p>
        </p:txBody>
      </p:sp>
      <p:sp>
        <p:nvSpPr>
          <p:cNvPr id="16" name="Shape 14"/>
          <p:cNvSpPr/>
          <p:nvPr/>
        </p:nvSpPr>
        <p:spPr>
          <a:xfrm>
            <a:off x="7398067" y="4223980"/>
            <a:ext cx="121920" cy="2252305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7" name="Text 15"/>
          <p:cNvSpPr/>
          <p:nvPr/>
        </p:nvSpPr>
        <p:spPr>
          <a:xfrm>
            <a:off x="7777282" y="4481274"/>
            <a:ext cx="58020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Demonstrated how the trained model handles real input</a:t>
            </a:r>
            <a:endParaRPr lang="en-US" sz="2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305C86-FCA1-32A8-2FAB-382F71930CCB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951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Conclusion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7766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fine-tuned a pre-trained BERT model on IMDB movie reviews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817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Achieved strong performance using standard transformer-based workflow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868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strengths: contextual embeddings, robust tokenization, strong generalization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1919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Pipeline supports both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evaluation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practical inference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341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Approach can be extended to other sentiment or text-classification tasks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19C6B8-409B-900C-B788-423FD0FCE97A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387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preparation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3210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three Russian-language song lyrics as raw text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7632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Stored texts in a list structure for vectorization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054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basic text preprocessing (implicit from vectorizer defaults)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47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Prepared corpus for scikit-learn and gensim models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898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support libraries installed (e.g., gensim for Word2Vec/Doc2Vec)</a:t>
            </a:r>
            <a:endParaRPr lang="en-US" sz="1750" dirty="0"/>
          </a:p>
        </p:txBody>
      </p:sp>
      <p:pic>
        <p:nvPicPr>
          <p:cNvPr id="11" name="Picture 10" descr="A person using a computer&#10;&#10;AI-generated content may be incorrect.">
            <a:extLst>
              <a:ext uri="{FF2B5EF4-FFF2-40B4-BE49-F238E27FC236}">
                <a16:creationId xmlns:a16="http://schemas.microsoft.com/office/drawing/2014/main" id="{BC5CE367-8C5A-06DB-75F3-E9B82558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1"/>
            <a:ext cx="5486400" cy="81917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403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TF-IDF vectorization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84464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RU"/>
          </a:p>
        </p:txBody>
      </p:sp>
      <p:sp>
        <p:nvSpPr>
          <p:cNvPr id="4" name="Shape 2"/>
          <p:cNvSpPr/>
          <p:nvPr/>
        </p:nvSpPr>
        <p:spPr>
          <a:xfrm>
            <a:off x="763310" y="284464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5" name="Text 3"/>
          <p:cNvSpPr/>
          <p:nvPr/>
        </p:nvSpPr>
        <p:spPr>
          <a:xfrm>
            <a:off x="1142524" y="3101935"/>
            <a:ext cx="2858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TfidfVectorizer 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9235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TfidfVectorizer to compute term weights for all three songs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4464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RU"/>
          </a:p>
        </p:txBody>
      </p:sp>
      <p:sp>
        <p:nvSpPr>
          <p:cNvPr id="8" name="Shape 6"/>
          <p:cNvSpPr/>
          <p:nvPr/>
        </p:nvSpPr>
        <p:spPr>
          <a:xfrm>
            <a:off x="5186482" y="284464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9" name="Text 7"/>
          <p:cNvSpPr/>
          <p:nvPr/>
        </p:nvSpPr>
        <p:spPr>
          <a:xfrm>
            <a:off x="5565696" y="3101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Мatrices  TF-IDF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59235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Produced TF-IDF matrices representing term importance per song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84464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RU"/>
          </a:p>
        </p:txBody>
      </p:sp>
      <p:sp>
        <p:nvSpPr>
          <p:cNvPr id="12" name="Shape 10"/>
          <p:cNvSpPr/>
          <p:nvPr/>
        </p:nvSpPr>
        <p:spPr>
          <a:xfrm>
            <a:off x="9609653" y="284464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3" name="Text 11"/>
          <p:cNvSpPr/>
          <p:nvPr/>
        </p:nvSpPr>
        <p:spPr>
          <a:xfrm>
            <a:off x="9988868" y="310193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words with highest TF-IDF values as context-specific terms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165169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  <p:txBody>
          <a:bodyPr/>
          <a:lstStyle/>
          <a:p>
            <a:endParaRPr lang="en-RU"/>
          </a:p>
        </p:txBody>
      </p:sp>
      <p:sp>
        <p:nvSpPr>
          <p:cNvPr id="15" name="Shape 13"/>
          <p:cNvSpPr/>
          <p:nvPr/>
        </p:nvSpPr>
        <p:spPr>
          <a:xfrm>
            <a:off x="763310" y="5165169"/>
            <a:ext cx="121920" cy="1240393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6" name="Text 14"/>
          <p:cNvSpPr/>
          <p:nvPr/>
        </p:nvSpPr>
        <p:spPr>
          <a:xfrm>
            <a:off x="1142524" y="542246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Enabled comparison of lyric uniqueness between songs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43A170-5F11-1359-31BB-E55B59C651C1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0F5B0C-35C7-8B84-B60B-0AD91E70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5195649"/>
            <a:ext cx="7772400" cy="38471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2213"/>
            <a:ext cx="81645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Comparison of vectorization methods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32817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4" name="Text 2"/>
          <p:cNvSpPr/>
          <p:nvPr/>
        </p:nvSpPr>
        <p:spPr>
          <a:xfrm>
            <a:off x="1020604" y="2759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CountVectorizer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25004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Count-based representation capturing raw word frequency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532817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7" name="Text 5"/>
          <p:cNvSpPr/>
          <p:nvPr/>
        </p:nvSpPr>
        <p:spPr>
          <a:xfrm>
            <a:off x="7655362" y="2759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TF-IDF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25004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Normalized counts emphasizing unique, informative words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429482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0" name="Text 8"/>
          <p:cNvSpPr/>
          <p:nvPr/>
        </p:nvSpPr>
        <p:spPr>
          <a:xfrm>
            <a:off x="1020604" y="4656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Word2Vec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146715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Learned word embeddings capturing semantic similarity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42948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3" name="Text 11"/>
          <p:cNvSpPr/>
          <p:nvPr/>
        </p:nvSpPr>
        <p:spPr>
          <a:xfrm>
            <a:off x="7655362" y="4656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5F547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Doc2Vec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14671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Sentence/paragraph embeddings representing each full song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3544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Compared representations by dimensionality, semantic depth, and sparsity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9EEFBD-EC7D-A90F-5789-D68CB73C7411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04580"/>
            <a:ext cx="4994553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Semantic modeling</a:t>
            </a: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(Word2Vec &amp; Doc2Vec)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2415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Trained custom Word2Vec model on all three songs combined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837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Generated continuous embedding vectors for each word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259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Doc2Vec used to compute vector representation per song (document-level)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310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Models allowed measuring semantic similarity beyond simple frequency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361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Highlighted contextual relationships among emotionally similar terms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79710-E266-BDEF-3165-FEA4A2E8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392" y="2548408"/>
            <a:ext cx="5983075" cy="21121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8491"/>
            <a:ext cx="100638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of frequency and importance of terms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92442"/>
            <a:ext cx="2838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Most common words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735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most common words using CountVectorizer term counts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262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Unique words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073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TF-IDF revealed distinct song-specific words (e.g., персональные эмоции, образы)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9968"/>
            <a:ext cx="2856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Least frequent words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60411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Least common terms often linked to unique narrative details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392442"/>
            <a:ext cx="31397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Thematic intersections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29735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Observed thematic overlaps: love, emotion, personal reflection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9262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Semantic clusters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45073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 semantic clusters via Word2Vec around “любовь”, “влюблён”, etc.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A8B175-AD38-4EA2-D50B-A7A08F6DE9F0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C6B9A6-5D8B-3A91-A493-4B1FE8798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459968"/>
            <a:ext cx="6734075" cy="2492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844" y="514469"/>
            <a:ext cx="3742134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654844" y="1356360"/>
            <a:ext cx="748427" cy="1122640"/>
          </a:xfrm>
          <a:prstGeom prst="roundRect">
            <a:avLst>
              <a:gd name="adj" fmla="val 36000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4" name="Text 2"/>
          <p:cNvSpPr/>
          <p:nvPr/>
        </p:nvSpPr>
        <p:spPr>
          <a:xfrm>
            <a:off x="888683" y="1742242"/>
            <a:ext cx="28063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90318" y="1543407"/>
            <a:ext cx="3392329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calculated  TF-IDF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590318" y="1947862"/>
            <a:ext cx="123852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Successfully calculated TF-IDF and compared with alternative vectorizers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54844" y="2666048"/>
            <a:ext cx="748427" cy="1122640"/>
          </a:xfrm>
          <a:prstGeom prst="roundRect">
            <a:avLst>
              <a:gd name="adj" fmla="val 36000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8" name="Text 6"/>
          <p:cNvSpPr/>
          <p:nvPr/>
        </p:nvSpPr>
        <p:spPr>
          <a:xfrm>
            <a:off x="888683" y="3051929"/>
            <a:ext cx="28063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90318" y="2853095"/>
            <a:ext cx="2733913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Complementary insights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590318" y="3257550"/>
            <a:ext cx="123852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Count-based vs. embedding-based models provide complementary insights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54844" y="3975735"/>
            <a:ext cx="748427" cy="1122640"/>
          </a:xfrm>
          <a:prstGeom prst="roundRect">
            <a:avLst>
              <a:gd name="adj" fmla="val 36000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2" name="Text 10"/>
          <p:cNvSpPr/>
          <p:nvPr/>
        </p:nvSpPr>
        <p:spPr>
          <a:xfrm>
            <a:off x="888683" y="4361617"/>
            <a:ext cx="28063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590318" y="4162782"/>
            <a:ext cx="3142178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Highlighted distinctive terms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590318" y="4567238"/>
            <a:ext cx="123852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TF-IDF best highlighted distinctive terms across songs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54844" y="5285423"/>
            <a:ext cx="748427" cy="1122640"/>
          </a:xfrm>
          <a:prstGeom prst="roundRect">
            <a:avLst>
              <a:gd name="adj" fmla="val 36000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6" name="Text 14"/>
          <p:cNvSpPr/>
          <p:nvPr/>
        </p:nvSpPr>
        <p:spPr>
          <a:xfrm>
            <a:off x="888683" y="5671304"/>
            <a:ext cx="28063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590318" y="5472470"/>
            <a:ext cx="306574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Deeper semantic coherence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1590318" y="5876925"/>
            <a:ext cx="123852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Word2Vec/Doc2Vec captured deeper semantic coherence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54844" y="6595110"/>
            <a:ext cx="748427" cy="1122640"/>
          </a:xfrm>
          <a:prstGeom prst="roundRect">
            <a:avLst>
              <a:gd name="adj" fmla="val 36000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20" name="Text 18"/>
          <p:cNvSpPr/>
          <p:nvPr/>
        </p:nvSpPr>
        <p:spPr>
          <a:xfrm>
            <a:off x="888683" y="6980992"/>
            <a:ext cx="28063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590318" y="6782157"/>
            <a:ext cx="439531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Dominant theme and unique vocabulary 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590318" y="7186613"/>
            <a:ext cx="12385238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revealed both dominant themes and unique vocabulary in each song</a:t>
            </a:r>
            <a:endParaRPr lang="en-US" sz="14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7E8A5E-B4D7-69A5-78E4-9B3103299158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8DDC74-6E75-4537-206A-04D72084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19786" y="2006720"/>
            <a:ext cx="7772400" cy="4216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Movie Review Sentiment Classification with BERT</a:t>
            </a:r>
            <a:endParaRPr lang="en-US" sz="44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889ED-9B7F-246B-EF7C-01979E41DD08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148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420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4" name="Text 2"/>
          <p:cNvSpPr/>
          <p:nvPr/>
        </p:nvSpPr>
        <p:spPr>
          <a:xfrm>
            <a:off x="1530906" y="2515791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Goal: apply a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pre-trained BERT model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sentiment classification of movie reviews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4060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6" name="Text 4"/>
          <p:cNvSpPr/>
          <p:nvPr/>
        </p:nvSpPr>
        <p:spPr>
          <a:xfrm>
            <a:off x="1530906" y="3479721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Dataset: IMDB movie reviews loaded from CSV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3699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8" name="Text 6"/>
          <p:cNvSpPr/>
          <p:nvPr/>
        </p:nvSpPr>
        <p:spPr>
          <a:xfrm>
            <a:off x="1530906" y="4443651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Task type: </a:t>
            </a: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binary classification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(positive vs. negative sentiment)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3338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0" name="Text 8"/>
          <p:cNvSpPr/>
          <p:nvPr/>
        </p:nvSpPr>
        <p:spPr>
          <a:xfrm>
            <a:off x="1530906" y="5407581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Frameworks used: PyTorch, HuggingFace Transformers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62978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RU"/>
          </a:p>
        </p:txBody>
      </p:sp>
      <p:sp>
        <p:nvSpPr>
          <p:cNvPr id="12" name="Text 10"/>
          <p:cNvSpPr/>
          <p:nvPr/>
        </p:nvSpPr>
        <p:spPr>
          <a:xfrm>
            <a:off x="1530906" y="6371511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Workflow includes preprocessing, model fine-tuning, evaluation, and inference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F0B38B-5C2D-020D-0535-83A091126F23}"/>
              </a:ext>
            </a:extLst>
          </p:cNvPr>
          <p:cNvSpPr/>
          <p:nvPr/>
        </p:nvSpPr>
        <p:spPr>
          <a:xfrm>
            <a:off x="11937304" y="7265096"/>
            <a:ext cx="2693096" cy="96450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725</Words>
  <Application>Microsoft Macintosh PowerPoint</Application>
  <PresentationFormat>Custom</PresentationFormat>
  <Paragraphs>133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Open Sans</vt:lpstr>
      <vt:lpstr>Arial</vt:lpstr>
      <vt:lpstr>Instrument Sans Light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Тарасов Артём Эдуардович</cp:lastModifiedBy>
  <cp:revision>3</cp:revision>
  <dcterms:created xsi:type="dcterms:W3CDTF">2025-12-08T13:23:17Z</dcterms:created>
  <dcterms:modified xsi:type="dcterms:W3CDTF">2025-12-08T13:50:56Z</dcterms:modified>
</cp:coreProperties>
</file>